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70" r:id="rId4"/>
    <p:sldId id="271" r:id="rId5"/>
    <p:sldId id="273" r:id="rId6"/>
    <p:sldId id="257" r:id="rId7"/>
    <p:sldId id="264" r:id="rId8"/>
    <p:sldId id="267" r:id="rId9"/>
    <p:sldId id="258" r:id="rId10"/>
    <p:sldId id="265" r:id="rId11"/>
    <p:sldId id="266" r:id="rId12"/>
    <p:sldId id="268" r:id="rId13"/>
    <p:sldId id="260" r:id="rId14"/>
    <p:sldId id="262" r:id="rId15"/>
    <p:sldId id="274" r:id="rId16"/>
    <p:sldId id="269" r:id="rId17"/>
    <p:sldId id="26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262CCB-2F9D-AB46-8C33-80427767D5AE}">
          <p14:sldIdLst>
            <p14:sldId id="256"/>
            <p14:sldId id="259"/>
          </p14:sldIdLst>
        </p14:section>
        <p14:section name="preview" id="{C1FAE16F-9763-1142-8D26-EED725E28E68}">
          <p14:sldIdLst>
            <p14:sldId id="270"/>
            <p14:sldId id="271"/>
            <p14:sldId id="273"/>
          </p14:sldIdLst>
        </p14:section>
        <p14:section name="main content" id="{10850FBC-A21F-0F46-92ED-30FB64664F18}">
          <p14:sldIdLst>
            <p14:sldId id="257"/>
            <p14:sldId id="264"/>
          </p14:sldIdLst>
        </p14:section>
        <p14:section name="Figure 2" id="{24107A96-7D27-104D-9AAF-A74E63B5C217}">
          <p14:sldIdLst>
            <p14:sldId id="267"/>
            <p14:sldId id="258"/>
            <p14:sldId id="265"/>
            <p14:sldId id="266"/>
          </p14:sldIdLst>
        </p14:section>
        <p14:section name="Figure 3" id="{73BBE9F5-CD9A-8143-9D94-B14355C73455}">
          <p14:sldIdLst>
            <p14:sldId id="268"/>
            <p14:sldId id="260"/>
            <p14:sldId id="262"/>
            <p14:sldId id="274"/>
            <p14:sldId id="269"/>
          </p14:sldIdLst>
        </p14:section>
        <p14:section name="Untitled Section" id="{D8167D4C-5651-5F40-B0CB-591940CAB4EF}">
          <p14:sldIdLst>
            <p14:sldId id="261"/>
          </p14:sldIdLst>
        </p14:section>
        <p14:section name="take-home msg" id="{8D5E3E59-ED3C-CD4E-BB56-708D045B8033}">
          <p14:sldIdLst>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7483"/>
  </p:normalViewPr>
  <p:slideViewPr>
    <p:cSldViewPr snapToGrid="0">
      <p:cViewPr varScale="1">
        <p:scale>
          <a:sx n="84" d="100"/>
          <a:sy n="84" d="100"/>
        </p:scale>
        <p:origin x="21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05712-CE3D-8549-B2B6-16F8FDDD304E}" type="datetimeFigureOut">
              <a:rPr lang="en-US" smtClean="0"/>
              <a:t>8/16/22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8E969-539B-1C44-85F1-CB3D181AF494}" type="slidenum">
              <a:rPr lang="en-US" smtClean="0"/>
              <a:t>‹#›</a:t>
            </a:fld>
            <a:endParaRPr lang="en-US"/>
          </a:p>
        </p:txBody>
      </p:sp>
    </p:spTree>
    <p:extLst>
      <p:ext uri="{BB962C8B-B14F-4D97-AF65-F5344CB8AC3E}">
        <p14:creationId xmlns:p14="http://schemas.microsoft.com/office/powerpoint/2010/main" val="176458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38/s41467-021-24360-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i.org/10.1038/s41577-021-00588-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8E969-539B-1C44-85F1-CB3D181AF494}" type="slidenum">
              <a:rPr lang="en-US" smtClean="0"/>
              <a:t>1</a:t>
            </a:fld>
            <a:endParaRPr lang="en-US"/>
          </a:p>
        </p:txBody>
      </p:sp>
    </p:spTree>
    <p:extLst>
      <p:ext uri="{BB962C8B-B14F-4D97-AF65-F5344CB8AC3E}">
        <p14:creationId xmlns:p14="http://schemas.microsoft.com/office/powerpoint/2010/main" val="27410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Substantiating our hypotheses on the cellular origin of cytokine production, </a:t>
            </a:r>
            <a:r>
              <a:rPr lang="en-US" dirty="0" err="1"/>
              <a:t>scRNA</a:t>
            </a:r>
            <a:r>
              <a:rPr lang="en-US" dirty="0"/>
              <a:t>-seq of PBMCs showed that classical monocytes were the main source of major COVID-19 mediating cytokines, including the monocyte chemoattractant CCL2 and its receptor CCR2, the neutrophil chemoattractant CXCL8, and TNF-</a:t>
            </a:r>
            <a:r>
              <a:rPr lang="el-GR" dirty="0"/>
              <a:t>α. </a:t>
            </a:r>
            <a:r>
              <a:rPr lang="en-US" dirty="0"/>
              <a:t>The pro-inflammatory nature of this cell subset is further highlighted by its high expression of inflammasome-associated cytokine coding genes IL1B and IL18 (Fig. 2b,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Reviewer’s question: Myeloid cells are not infected by SARS-CoV-2, yet they are highly pro-inflammatory. Please explain the basis for this in the discussion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Vabret</a:t>
            </a:r>
            <a:r>
              <a:rPr lang="en-US" dirty="0">
                <a:effectLst/>
              </a:rPr>
              <a:t> et al. provide a review of hypotheses based on clinical data obtained during the </a:t>
            </a:r>
            <a:r>
              <a:rPr lang="en-US" dirty="0" err="1">
                <a:effectLst/>
              </a:rPr>
              <a:t>MERSCoV</a:t>
            </a:r>
            <a:r>
              <a:rPr lang="en-US" dirty="0">
                <a:effectLst/>
              </a:rPr>
              <a:t>, SARS-CoV-1 and SARS-CoV-2 epidemics as well as on preclinical data4 . They sketch a framework, in line with our findings, in which the myeloid immune compartment is characterized by an untimely antiviral response, linked to a heightened proinflammatory reaction.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How exactly pathogenic coronaviruses trigger this imbalanced myeloid activation remains a matter of debate. Mechanisms of immune evasion by SARS-CoV-2 have extensively been documented by Lei et al. 5 The resulting delayed IFN </a:t>
            </a:r>
            <a:r>
              <a:rPr lang="en-US" dirty="0" err="1">
                <a:effectLst/>
              </a:rPr>
              <a:t>signalling</a:t>
            </a:r>
            <a:r>
              <a:rPr lang="en-US" dirty="0">
                <a:effectLst/>
              </a:rPr>
              <a:t> and sustained viral replication might promote cytolysis. This in turn might recruit immune cells and induce their cytokine production in a feedforward-loop manner 6. A direct effect of SARS-CoV-2 proteins on epithelial and myeloid cells’ cytokine production however was put forward in an elegant proteomic study, suggesting that SARS-CoV-2 nsp9 and nsp10 can interfere with NKRF (an NF-kB repressor) and stimulate IL-6 and IL-8 production4,7 . SARS-</a:t>
            </a:r>
            <a:r>
              <a:rPr lang="en-US" dirty="0" err="1">
                <a:effectLst/>
              </a:rPr>
              <a:t>CoV</a:t>
            </a:r>
            <a:r>
              <a:rPr lang="en-US" dirty="0">
                <a:effectLst/>
              </a:rPr>
              <a:t> and SARS-CoV-2, but not MERS-</a:t>
            </a:r>
            <a:r>
              <a:rPr lang="en-US" dirty="0" err="1">
                <a:effectLst/>
              </a:rPr>
              <a:t>CoV</a:t>
            </a:r>
            <a:r>
              <a:rPr lang="en-US" dirty="0">
                <a:effectLst/>
              </a:rPr>
              <a:t>, binding to and subsequent downregulation of ACE2 contributes to this proinflammatory signalling.8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Vanderbeke</a:t>
            </a:r>
            <a:r>
              <a:rPr lang="en-US" dirty="0">
                <a:effectLst/>
              </a:rPr>
              <a:t>, L., P. Van Mol, Y. Van </a:t>
            </a:r>
            <a:r>
              <a:rPr lang="en-US" dirty="0" err="1">
                <a:effectLst/>
              </a:rPr>
              <a:t>Herck</a:t>
            </a:r>
            <a:r>
              <a:rPr lang="en-US" dirty="0">
                <a:effectLst/>
              </a:rPr>
              <a:t>, F. De Smet, S. </a:t>
            </a:r>
            <a:r>
              <a:rPr lang="en-US" dirty="0" err="1">
                <a:effectLst/>
              </a:rPr>
              <a:t>Humblet</a:t>
            </a:r>
            <a:r>
              <a:rPr lang="en-US" dirty="0">
                <a:effectLst/>
              </a:rPr>
              <a:t>-Baron, K. Martinod, A. </a:t>
            </a:r>
            <a:r>
              <a:rPr lang="en-US" dirty="0" err="1">
                <a:effectLst/>
              </a:rPr>
              <a:t>Antoranz</a:t>
            </a:r>
            <a:r>
              <a:rPr lang="en-US" dirty="0">
                <a:effectLst/>
              </a:rPr>
              <a:t>, et al. “Monocyte-Driven Atypical Cytokine Storm and Aberrant Neutrophil Activation as Key Mediators of COVID-19 Disease Severity.” </a:t>
            </a:r>
            <a:r>
              <a:rPr lang="en-US" i="1" dirty="0">
                <a:effectLst/>
              </a:rPr>
              <a:t>Nature Communications</a:t>
            </a:r>
            <a:r>
              <a:rPr lang="en-US" dirty="0">
                <a:effectLst/>
              </a:rPr>
              <a:t> 12, no. 1 (December 2021): 4117. </a:t>
            </a:r>
            <a:r>
              <a:rPr lang="en-US" dirty="0">
                <a:effectLst/>
                <a:hlinkClick r:id="rId3"/>
              </a:rPr>
              <a:t>https://doi.org/10.1038/s41467-021-24360-w</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32B8E969-539B-1C44-85F1-CB3D181AF494}" type="slidenum">
              <a:rPr lang="en-US" smtClean="0"/>
              <a:t>3</a:t>
            </a:fld>
            <a:endParaRPr lang="en-US"/>
          </a:p>
        </p:txBody>
      </p:sp>
    </p:spTree>
    <p:extLst>
      <p:ext uri="{BB962C8B-B14F-4D97-AF65-F5344CB8AC3E}">
        <p14:creationId xmlns:p14="http://schemas.microsoft.com/office/powerpoint/2010/main" val="241334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a:t>
            </a:r>
          </a:p>
        </p:txBody>
      </p:sp>
      <p:sp>
        <p:nvSpPr>
          <p:cNvPr id="4" name="Slide Number Placeholder 3"/>
          <p:cNvSpPr>
            <a:spLocks noGrp="1"/>
          </p:cNvSpPr>
          <p:nvPr>
            <p:ph type="sldNum" sz="quarter" idx="5"/>
          </p:nvPr>
        </p:nvSpPr>
        <p:spPr/>
        <p:txBody>
          <a:bodyPr/>
          <a:lstStyle/>
          <a:p>
            <a:fld id="{32B8E969-539B-1C44-85F1-CB3D181AF494}" type="slidenum">
              <a:rPr lang="en-US" smtClean="0"/>
              <a:t>6</a:t>
            </a:fld>
            <a:endParaRPr lang="en-US"/>
          </a:p>
        </p:txBody>
      </p:sp>
    </p:spTree>
    <p:extLst>
      <p:ext uri="{BB962C8B-B14F-4D97-AF65-F5344CB8AC3E}">
        <p14:creationId xmlns:p14="http://schemas.microsoft.com/office/powerpoint/2010/main" val="125194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p>
        </p:txBody>
      </p:sp>
      <p:sp>
        <p:nvSpPr>
          <p:cNvPr id="4" name="Slide Number Placeholder 3"/>
          <p:cNvSpPr>
            <a:spLocks noGrp="1"/>
          </p:cNvSpPr>
          <p:nvPr>
            <p:ph type="sldNum" sz="quarter" idx="5"/>
          </p:nvPr>
        </p:nvSpPr>
        <p:spPr/>
        <p:txBody>
          <a:bodyPr/>
          <a:lstStyle/>
          <a:p>
            <a:fld id="{32B8E969-539B-1C44-85F1-CB3D181AF494}" type="slidenum">
              <a:rPr lang="en-US" smtClean="0"/>
              <a:t>7</a:t>
            </a:fld>
            <a:endParaRPr lang="en-US"/>
          </a:p>
        </p:txBody>
      </p:sp>
    </p:spTree>
    <p:extLst>
      <p:ext uri="{BB962C8B-B14F-4D97-AF65-F5344CB8AC3E}">
        <p14:creationId xmlns:p14="http://schemas.microsoft.com/office/powerpoint/2010/main" val="155856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 1 | Virus-intrinsic and host-intrinsic mechanisms of inflammasome activation. Virus intrinsic mechanisms (red arrows): severe acute respiratory syndrome coronavirus 2 (SARS-CoV-2) virions enter epithelial cells via angiotensin-converting enzyme 2 (ACE2) and can enter monocytes by binding to anti-spike antibodies followed by Fc receptor for IgG (Fc</a:t>
            </a:r>
            <a:r>
              <a:rPr lang="el-GR" dirty="0"/>
              <a:t>γ</a:t>
            </a:r>
            <a:r>
              <a:rPr lang="en-US" dirty="0"/>
              <a:t>R)- mediated internalization. Upon translation of the viral genome, the </a:t>
            </a:r>
            <a:r>
              <a:rPr lang="en-US" dirty="0" err="1"/>
              <a:t>viroporins</a:t>
            </a:r>
            <a:r>
              <a:rPr lang="en-US" dirty="0"/>
              <a:t> </a:t>
            </a:r>
            <a:r>
              <a:rPr lang="en-US" b="1" dirty="0"/>
              <a:t>ORF3a</a:t>
            </a:r>
            <a:r>
              <a:rPr lang="en-US" dirty="0"/>
              <a:t> and </a:t>
            </a:r>
            <a:r>
              <a:rPr lang="en-US" b="1" dirty="0"/>
              <a:t>E</a:t>
            </a:r>
            <a:r>
              <a:rPr lang="en-US" dirty="0"/>
              <a:t> can trigger K+ efflux or Ca2+ influx to promote NLRP3 activation</a:t>
            </a:r>
            <a:r>
              <a:rPr lang="en-US" b="1" dirty="0"/>
              <a:t>. Viral N protein </a:t>
            </a:r>
            <a:r>
              <a:rPr lang="en-US" dirty="0"/>
              <a:t>can bind directly to NLRP3, resulting in its activation. Host-intrinsic mechanisms (blue arrows): oxidation of lung surfactant phospholipids results in oxidized phospholipids (</a:t>
            </a:r>
            <a:r>
              <a:rPr lang="en-US" dirty="0" err="1"/>
              <a:t>oxPLs</a:t>
            </a:r>
            <a:r>
              <a:rPr lang="en-US" dirty="0"/>
              <a:t>), which can activate caspase 4 and/or caspase 5 to promote noncanonical inflammasome activation. Complement products such as C5a can activate NLRP3 by promoting accumulation of reactive oxygen species (ROS). ATP released by dead cells binds to P2X7 receptor, which causes K+ efflux and NLRP3 activation. Dead cells, bacterial co-infection or damaged mitochondria can result in cytosolic double-stranded DNA (dsDNA), which activates the AIM2 inflammasome. NLRP3 and AIM2 inflammasome assembly activates caspase 1, which cleaves full-length (FL) </a:t>
            </a:r>
            <a:r>
              <a:rPr lang="en-US" dirty="0" err="1"/>
              <a:t>gasdermin</a:t>
            </a:r>
            <a:r>
              <a:rPr lang="en-US" dirty="0"/>
              <a:t> D (GSDMD) into amino-terminal (NT) and carboxy-terminal (CT) fragments. The GSDMD NT fragment binds to the plasma membrane, oligomerizes and inserts itself as a pore. Caspase 1 also cleaves pro-IL-1</a:t>
            </a:r>
            <a:r>
              <a:rPr lang="el-GR" dirty="0"/>
              <a:t>β </a:t>
            </a:r>
            <a:r>
              <a:rPr lang="en-US" dirty="0"/>
              <a:t>and pro-IL-18 into their mature forms, which are released through the GSDMD pore. IL-1</a:t>
            </a:r>
            <a:r>
              <a:rPr lang="el-GR" dirty="0"/>
              <a:t>β </a:t>
            </a:r>
            <a:r>
              <a:rPr lang="en-US" dirty="0"/>
              <a:t>can activate macrophages to secrete additional proinflammatory cytokines such as IL-6. </a:t>
            </a:r>
            <a:r>
              <a:rPr lang="en-US" dirty="0" err="1"/>
              <a:t>Pyroptosis</a:t>
            </a:r>
            <a:r>
              <a:rPr lang="en-US" dirty="0"/>
              <a:t> results after further membrane damage, which releases lactate dehydrogenase (LDH) and is associated with the formation of tissue factor-enriched extracellular vesicles (EVs). CRP, C-reactive protein; ERGIC, endoplasmic reticulum–Golgi intermediate compartment; TNF, </a:t>
            </a:r>
            <a:r>
              <a:rPr lang="en-US" dirty="0" err="1"/>
              <a:t>tumour</a:t>
            </a:r>
            <a:r>
              <a:rPr lang="en-US" dirty="0"/>
              <a:t> necrosis factor.</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Vora, </a:t>
            </a:r>
            <a:r>
              <a:rPr lang="en-US" dirty="0" err="1">
                <a:effectLst/>
              </a:rPr>
              <a:t>Setu</a:t>
            </a:r>
            <a:r>
              <a:rPr lang="en-US" dirty="0">
                <a:effectLst/>
              </a:rPr>
              <a:t> M., Judy Lieberman, and Hao Wu. “Inflammasome Activation at the Crux of Severe COVID-19.” </a:t>
            </a:r>
            <a:r>
              <a:rPr lang="en-US" i="1" dirty="0">
                <a:effectLst/>
              </a:rPr>
              <a:t>Nature Reviews Immunology</a:t>
            </a:r>
            <a:r>
              <a:rPr lang="en-US" dirty="0">
                <a:effectLst/>
              </a:rPr>
              <a:t> 21, no. 11 (November 2021): 694–703. </a:t>
            </a:r>
            <a:r>
              <a:rPr lang="en-US" dirty="0">
                <a:effectLst/>
                <a:hlinkClick r:id="rId3"/>
              </a:rPr>
              <a:t>https://doi.org/10.1038/s41577-021-00588-x</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32B8E969-539B-1C44-85F1-CB3D181AF494}" type="slidenum">
              <a:rPr lang="en-US" smtClean="0"/>
              <a:t>18</a:t>
            </a:fld>
            <a:endParaRPr lang="en-US"/>
          </a:p>
        </p:txBody>
      </p:sp>
    </p:spTree>
    <p:extLst>
      <p:ext uri="{BB962C8B-B14F-4D97-AF65-F5344CB8AC3E}">
        <p14:creationId xmlns:p14="http://schemas.microsoft.com/office/powerpoint/2010/main" val="3918154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5A5A-B5D4-FF42-B48A-6C600AA988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23E9A-0BF4-DAB6-6AE7-194087585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35513-D490-169E-1607-64C095EA4F16}"/>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2884A1BF-4B77-A720-B8F4-9FFE33E48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3D7E0-FDBD-96DD-9FFC-69B8052A8DE0}"/>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214536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ABDB-78A6-0D80-EF60-E4D60689A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D8504-EDE5-69AE-A22E-A0D60A9450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A339B-BF8D-17EA-880F-4BD010164CD2}"/>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34E65181-8D6E-09F0-FA33-F2F6FF95A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52B05-2A0A-5A03-74CF-451E66F94F97}"/>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422213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127A32-5DBB-6897-5250-3DA828F3E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F0D4AC-9860-FBD9-BEC6-AAA6A3773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9E5A6-1E6B-6C9C-B3FF-F0FBE1C1C0FD}"/>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F81CBB44-82EC-C387-BAC5-54BADB2C2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44962-B0E6-FE8A-DC6A-155B5FC10F8D}"/>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1725697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3F28-EA9D-AAAF-4960-58B00379B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7114C0-6127-6960-B5E2-BE4A89F1B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C868B-5033-9437-0A66-2583D3EFE4B8}"/>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2B39234C-0BF2-12AC-A1EA-9721D4E3D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FD146-A73B-A5ED-1813-2078722F43C0}"/>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67472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DEFB-0F2F-A4E0-F57F-046E6D99C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4C55CC-4326-841E-C33B-1BABC06D7B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AB5EF4-1112-7480-7B1F-F7DF7056AD18}"/>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323A705D-355D-B710-6AE4-9BCB6EB69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3F15B-65DE-C467-6E97-14F7E6E440CE}"/>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60916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FB9C-E04B-BAB9-A0A4-B2560C527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62769D-99BB-3179-85E1-2E869E687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32051-748A-03E1-8DF0-C3FE90AF2B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C63DB9-F18A-8422-898D-A62ABBD3C8C9}"/>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6" name="Footer Placeholder 5">
            <a:extLst>
              <a:ext uri="{FF2B5EF4-FFF2-40B4-BE49-F238E27FC236}">
                <a16:creationId xmlns:a16="http://schemas.microsoft.com/office/drawing/2014/main" id="{95ACF722-7096-1D83-9A1C-6338C6868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6EE52-7DD2-5A0D-F0E1-1650F0573A07}"/>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255910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E712-0119-B41E-9159-6DA3F2A618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4A20DD-6927-4AF2-ECDA-EE0C6AF41A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412254-C9E4-2925-8EA8-D80B8CD827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0A0039-096B-8F5E-68DA-B300AFFFD4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8B78A0-01DB-7EDB-A6A6-11446E93A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5EE44F-462D-0192-F0F2-599747E70D4B}"/>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8" name="Footer Placeholder 7">
            <a:extLst>
              <a:ext uri="{FF2B5EF4-FFF2-40B4-BE49-F238E27FC236}">
                <a16:creationId xmlns:a16="http://schemas.microsoft.com/office/drawing/2014/main" id="{44673569-305B-BF60-95CA-1FC21191A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D8BB7B-B232-DDFA-AEF6-CE6E9E9A5FBF}"/>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347655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E0E4-630D-06A2-7AD0-C7655DAA44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2F843-1F58-092F-35D3-0114FF22386B}"/>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4" name="Footer Placeholder 3">
            <a:extLst>
              <a:ext uri="{FF2B5EF4-FFF2-40B4-BE49-F238E27FC236}">
                <a16:creationId xmlns:a16="http://schemas.microsoft.com/office/drawing/2014/main" id="{D139BF2F-4E49-FAF6-057C-8882A9349F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662673-8DBB-6E0C-3C8B-B6EE52EB2561}"/>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1388284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6D845-AF22-22F2-3E35-966A8CC0F288}"/>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3" name="Footer Placeholder 2">
            <a:extLst>
              <a:ext uri="{FF2B5EF4-FFF2-40B4-BE49-F238E27FC236}">
                <a16:creationId xmlns:a16="http://schemas.microsoft.com/office/drawing/2014/main" id="{B2864938-80BA-133C-9678-1E545853C3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E0311C-56FF-AD34-2F19-D472819F321E}"/>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223575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EF92-4A3A-DC9B-90F0-D1D9475ED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B172ED-9222-3B8F-E45E-33EBF6420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998E59-F64B-A1CD-4FEE-8AAB9A35C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932236-E2F3-95A4-CBD7-A68E0B1AFE7A}"/>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6" name="Footer Placeholder 5">
            <a:extLst>
              <a:ext uri="{FF2B5EF4-FFF2-40B4-BE49-F238E27FC236}">
                <a16:creationId xmlns:a16="http://schemas.microsoft.com/office/drawing/2014/main" id="{6DEF3CA8-2AF0-5181-6C5D-AFB124AC9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7299F-15EF-7656-E93D-770B71C896B8}"/>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417328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EF50-B479-0C8B-6179-0F28FB6EF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632F78-5B57-3F35-BB86-15781D7152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8D5285-1FA8-E468-DE64-9444BCA5A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F1407A-9289-1EB4-9E90-C02D5A69F764}"/>
              </a:ext>
            </a:extLst>
          </p:cNvPr>
          <p:cNvSpPr>
            <a:spLocks noGrp="1"/>
          </p:cNvSpPr>
          <p:nvPr>
            <p:ph type="dt" sz="half" idx="10"/>
          </p:nvPr>
        </p:nvSpPr>
        <p:spPr/>
        <p:txBody>
          <a:bodyPr/>
          <a:lstStyle/>
          <a:p>
            <a:fld id="{F3F1270B-77E4-294F-921C-5E0E9400B205}" type="datetimeFigureOut">
              <a:rPr lang="en-US" smtClean="0"/>
              <a:t>8/16/22</a:t>
            </a:fld>
            <a:endParaRPr lang="en-US"/>
          </a:p>
        </p:txBody>
      </p:sp>
      <p:sp>
        <p:nvSpPr>
          <p:cNvPr id="6" name="Footer Placeholder 5">
            <a:extLst>
              <a:ext uri="{FF2B5EF4-FFF2-40B4-BE49-F238E27FC236}">
                <a16:creationId xmlns:a16="http://schemas.microsoft.com/office/drawing/2014/main" id="{8BC0BB5A-1819-3124-1F52-DBE600461A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EABC9-1BF6-FE52-AAE5-EB02010AD205}"/>
              </a:ext>
            </a:extLst>
          </p:cNvPr>
          <p:cNvSpPr>
            <a:spLocks noGrp="1"/>
          </p:cNvSpPr>
          <p:nvPr>
            <p:ph type="sldNum" sz="quarter" idx="12"/>
          </p:nvPr>
        </p:nvSpPr>
        <p:spPr/>
        <p:txBody>
          <a:bodyPr/>
          <a:lstStyle/>
          <a:p>
            <a:fld id="{41F88335-09A5-7B45-B27F-D2EF1C3734D0}" type="slidenum">
              <a:rPr lang="en-US" smtClean="0"/>
              <a:t>‹#›</a:t>
            </a:fld>
            <a:endParaRPr lang="en-US"/>
          </a:p>
        </p:txBody>
      </p:sp>
    </p:spTree>
    <p:extLst>
      <p:ext uri="{BB962C8B-B14F-4D97-AF65-F5344CB8AC3E}">
        <p14:creationId xmlns:p14="http://schemas.microsoft.com/office/powerpoint/2010/main" val="135074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E6B36-ACA6-7DEB-D4C8-BB487E9E5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2D1D7E-A0D1-5E93-68AE-5659E15B6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DC967-BEF1-054A-F26C-F4B77F0D64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1270B-77E4-294F-921C-5E0E9400B205}" type="datetimeFigureOut">
              <a:rPr lang="en-US" smtClean="0"/>
              <a:t>8/16/22</a:t>
            </a:fld>
            <a:endParaRPr lang="en-US"/>
          </a:p>
        </p:txBody>
      </p:sp>
      <p:sp>
        <p:nvSpPr>
          <p:cNvPr id="5" name="Footer Placeholder 4">
            <a:extLst>
              <a:ext uri="{FF2B5EF4-FFF2-40B4-BE49-F238E27FC236}">
                <a16:creationId xmlns:a16="http://schemas.microsoft.com/office/drawing/2014/main" id="{24E68CA8-1330-7020-08D0-72AF27CC75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B0D3A8-37F0-2E16-2DAD-CEF6DAC8F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F88335-09A5-7B45-B27F-D2EF1C3734D0}" type="slidenum">
              <a:rPr lang="en-US" smtClean="0"/>
              <a:t>‹#›</a:t>
            </a:fld>
            <a:endParaRPr lang="en-US"/>
          </a:p>
        </p:txBody>
      </p:sp>
    </p:spTree>
    <p:extLst>
      <p:ext uri="{BB962C8B-B14F-4D97-AF65-F5344CB8AC3E}">
        <p14:creationId xmlns:p14="http://schemas.microsoft.com/office/powerpoint/2010/main" val="1768620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B30F-B77B-8BCA-820B-E7BF236ED438}"/>
              </a:ext>
            </a:extLst>
          </p:cNvPr>
          <p:cNvSpPr>
            <a:spLocks noGrp="1"/>
          </p:cNvSpPr>
          <p:nvPr>
            <p:ph type="ctrTitle"/>
          </p:nvPr>
        </p:nvSpPr>
        <p:spPr/>
        <p:txBody>
          <a:bodyPr>
            <a:normAutofit/>
          </a:bodyPr>
          <a:lstStyle/>
          <a:p>
            <a:r>
              <a:rPr lang="en-US" sz="4400" dirty="0"/>
              <a:t>Infected innate immune cells hint at the cause of severe COVID</a:t>
            </a:r>
          </a:p>
        </p:txBody>
      </p:sp>
      <p:sp>
        <p:nvSpPr>
          <p:cNvPr id="3" name="Subtitle 2">
            <a:extLst>
              <a:ext uri="{FF2B5EF4-FFF2-40B4-BE49-F238E27FC236}">
                <a16:creationId xmlns:a16="http://schemas.microsoft.com/office/drawing/2014/main" id="{F410D231-8683-B430-2CB7-581FA8C96669}"/>
              </a:ext>
            </a:extLst>
          </p:cNvPr>
          <p:cNvSpPr>
            <a:spLocks noGrp="1"/>
          </p:cNvSpPr>
          <p:nvPr>
            <p:ph type="subTitle" idx="1"/>
          </p:nvPr>
        </p:nvSpPr>
        <p:spPr/>
        <p:txBody>
          <a:bodyPr/>
          <a:lstStyle/>
          <a:p>
            <a:r>
              <a:rPr lang="en-US" dirty="0" err="1"/>
              <a:t>Minghao</a:t>
            </a:r>
            <a:r>
              <a:rPr lang="en-US" dirty="0"/>
              <a:t> Gong</a:t>
            </a:r>
          </a:p>
        </p:txBody>
      </p:sp>
    </p:spTree>
    <p:extLst>
      <p:ext uri="{BB962C8B-B14F-4D97-AF65-F5344CB8AC3E}">
        <p14:creationId xmlns:p14="http://schemas.microsoft.com/office/powerpoint/2010/main" val="406088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Monocytes have activated inflammasomes – GSDMD</a:t>
            </a:r>
          </a:p>
        </p:txBody>
      </p:sp>
      <p:pic>
        <p:nvPicPr>
          <p:cNvPr id="4" name="Picture 3" descr="Graphical user interface, application&#10;&#10;Description automatically generated">
            <a:extLst>
              <a:ext uri="{FF2B5EF4-FFF2-40B4-BE49-F238E27FC236}">
                <a16:creationId xmlns:a16="http://schemas.microsoft.com/office/drawing/2014/main" id="{24CB5BC6-6CEE-E3D5-9A04-B13CFD9ED367}"/>
              </a:ext>
            </a:extLst>
          </p:cNvPr>
          <p:cNvPicPr>
            <a:picLocks noChangeAspect="1"/>
          </p:cNvPicPr>
          <p:nvPr/>
        </p:nvPicPr>
        <p:blipFill>
          <a:blip r:embed="rId2"/>
          <a:stretch>
            <a:fillRect/>
          </a:stretch>
        </p:blipFill>
        <p:spPr>
          <a:xfrm>
            <a:off x="755650" y="1733550"/>
            <a:ext cx="10680700" cy="3390900"/>
          </a:xfrm>
          <a:prstGeom prst="rect">
            <a:avLst/>
          </a:prstGeom>
        </p:spPr>
      </p:pic>
    </p:spTree>
    <p:extLst>
      <p:ext uri="{BB962C8B-B14F-4D97-AF65-F5344CB8AC3E}">
        <p14:creationId xmlns:p14="http://schemas.microsoft.com/office/powerpoint/2010/main" val="34251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Monocytes have activated inflammasomes – NLPR3/AIM2 </a:t>
            </a:r>
          </a:p>
        </p:txBody>
      </p:sp>
      <p:pic>
        <p:nvPicPr>
          <p:cNvPr id="5" name="Picture 4" descr="Graphical user interface&#10;&#10;Description automatically generated">
            <a:extLst>
              <a:ext uri="{FF2B5EF4-FFF2-40B4-BE49-F238E27FC236}">
                <a16:creationId xmlns:a16="http://schemas.microsoft.com/office/drawing/2014/main" id="{3E5B67EA-5EF9-6AE2-4FC0-F8010806331B}"/>
              </a:ext>
            </a:extLst>
          </p:cNvPr>
          <p:cNvPicPr>
            <a:picLocks noChangeAspect="1"/>
          </p:cNvPicPr>
          <p:nvPr/>
        </p:nvPicPr>
        <p:blipFill>
          <a:blip r:embed="rId2"/>
          <a:stretch>
            <a:fillRect/>
          </a:stretch>
        </p:blipFill>
        <p:spPr>
          <a:xfrm>
            <a:off x="838200" y="911116"/>
            <a:ext cx="9626600" cy="5372100"/>
          </a:xfrm>
          <a:prstGeom prst="rect">
            <a:avLst/>
          </a:prstGeom>
        </p:spPr>
      </p:pic>
    </p:spTree>
    <p:extLst>
      <p:ext uri="{BB962C8B-B14F-4D97-AF65-F5344CB8AC3E}">
        <p14:creationId xmlns:p14="http://schemas.microsoft.com/office/powerpoint/2010/main" val="3395149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Monocyte infection triggers </a:t>
            </a:r>
            <a:r>
              <a:rPr lang="en-US" sz="3200" dirty="0" err="1"/>
              <a:t>pyroptosis</a:t>
            </a:r>
            <a:r>
              <a:rPr lang="en-US" sz="3200" dirty="0"/>
              <a:t> </a:t>
            </a:r>
          </a:p>
        </p:txBody>
      </p:sp>
      <p:pic>
        <p:nvPicPr>
          <p:cNvPr id="5" name="Picture 4" descr="Chart, scatter chart&#10;&#10;Description automatically generated">
            <a:extLst>
              <a:ext uri="{FF2B5EF4-FFF2-40B4-BE49-F238E27FC236}">
                <a16:creationId xmlns:a16="http://schemas.microsoft.com/office/drawing/2014/main" id="{B2C26CC7-D8D3-A285-F904-162B865F9BA5}"/>
              </a:ext>
            </a:extLst>
          </p:cNvPr>
          <p:cNvPicPr>
            <a:picLocks noChangeAspect="1"/>
          </p:cNvPicPr>
          <p:nvPr/>
        </p:nvPicPr>
        <p:blipFill>
          <a:blip r:embed="rId2"/>
          <a:stretch>
            <a:fillRect/>
          </a:stretch>
        </p:blipFill>
        <p:spPr>
          <a:xfrm>
            <a:off x="627116" y="763849"/>
            <a:ext cx="2821965" cy="141980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797E2B3C-A076-D547-0222-B1720B6AD763}"/>
              </a:ext>
            </a:extLst>
          </p:cNvPr>
          <p:cNvPicPr>
            <a:picLocks noChangeAspect="1"/>
          </p:cNvPicPr>
          <p:nvPr/>
        </p:nvPicPr>
        <p:blipFill>
          <a:blip r:embed="rId3"/>
          <a:stretch>
            <a:fillRect/>
          </a:stretch>
        </p:blipFill>
        <p:spPr>
          <a:xfrm>
            <a:off x="3810592" y="808656"/>
            <a:ext cx="2493739" cy="1335678"/>
          </a:xfrm>
          <a:prstGeom prst="rect">
            <a:avLst/>
          </a:prstGeom>
        </p:spPr>
      </p:pic>
      <p:pic>
        <p:nvPicPr>
          <p:cNvPr id="9" name="Picture 8" descr="Chart, diagram, scatter chart&#10;&#10;Description automatically generated">
            <a:extLst>
              <a:ext uri="{FF2B5EF4-FFF2-40B4-BE49-F238E27FC236}">
                <a16:creationId xmlns:a16="http://schemas.microsoft.com/office/drawing/2014/main" id="{6CE94680-51C0-0455-90A6-5DB415C6C086}"/>
              </a:ext>
            </a:extLst>
          </p:cNvPr>
          <p:cNvPicPr>
            <a:picLocks noChangeAspect="1"/>
          </p:cNvPicPr>
          <p:nvPr/>
        </p:nvPicPr>
        <p:blipFill>
          <a:blip r:embed="rId4"/>
          <a:stretch>
            <a:fillRect/>
          </a:stretch>
        </p:blipFill>
        <p:spPr>
          <a:xfrm>
            <a:off x="6665842" y="768900"/>
            <a:ext cx="1828800" cy="1409700"/>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F04F96A9-7A97-7AAE-1184-D7B3640CA529}"/>
              </a:ext>
            </a:extLst>
          </p:cNvPr>
          <p:cNvPicPr>
            <a:picLocks noChangeAspect="1"/>
          </p:cNvPicPr>
          <p:nvPr/>
        </p:nvPicPr>
        <p:blipFill>
          <a:blip r:embed="rId5"/>
          <a:stretch>
            <a:fillRect/>
          </a:stretch>
        </p:blipFill>
        <p:spPr>
          <a:xfrm>
            <a:off x="494594" y="2178600"/>
            <a:ext cx="9121164" cy="4496946"/>
          </a:xfrm>
          <a:prstGeom prst="rect">
            <a:avLst/>
          </a:prstGeom>
        </p:spPr>
      </p:pic>
    </p:spTree>
    <p:extLst>
      <p:ext uri="{BB962C8B-B14F-4D97-AF65-F5344CB8AC3E}">
        <p14:creationId xmlns:p14="http://schemas.microsoft.com/office/powerpoint/2010/main" val="372745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Lung macrophages have inflammasome specks</a:t>
            </a:r>
          </a:p>
        </p:txBody>
      </p:sp>
      <p:pic>
        <p:nvPicPr>
          <p:cNvPr id="5" name="Content Placeholder 4" descr="Graphical user interface&#10;&#10;Description automatically generated">
            <a:extLst>
              <a:ext uri="{FF2B5EF4-FFF2-40B4-BE49-F238E27FC236}">
                <a16:creationId xmlns:a16="http://schemas.microsoft.com/office/drawing/2014/main" id="{4639717F-B39E-F4CB-7835-0BB7B486E8B2}"/>
              </a:ext>
            </a:extLst>
          </p:cNvPr>
          <p:cNvPicPr>
            <a:picLocks noGrp="1" noChangeAspect="1"/>
          </p:cNvPicPr>
          <p:nvPr>
            <p:ph idx="1"/>
          </p:nvPr>
        </p:nvPicPr>
        <p:blipFill>
          <a:blip r:embed="rId2"/>
          <a:stretch>
            <a:fillRect/>
          </a:stretch>
        </p:blipFill>
        <p:spPr>
          <a:xfrm>
            <a:off x="705679" y="735550"/>
            <a:ext cx="7709452" cy="6029685"/>
          </a:xfrm>
        </p:spPr>
      </p:pic>
    </p:spTree>
    <p:extLst>
      <p:ext uri="{BB962C8B-B14F-4D97-AF65-F5344CB8AC3E}">
        <p14:creationId xmlns:p14="http://schemas.microsoft.com/office/powerpoint/2010/main" val="2505018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CD16 mediates infection of opsonized virus </a:t>
            </a:r>
          </a:p>
        </p:txBody>
      </p:sp>
      <p:pic>
        <p:nvPicPr>
          <p:cNvPr id="4" name="Picture 3" descr="Diagram, engineering drawing&#10;&#10;Description automatically generated">
            <a:extLst>
              <a:ext uri="{FF2B5EF4-FFF2-40B4-BE49-F238E27FC236}">
                <a16:creationId xmlns:a16="http://schemas.microsoft.com/office/drawing/2014/main" id="{AA5E4A99-3D90-2A68-7971-750CF2BFEE0C}"/>
              </a:ext>
            </a:extLst>
          </p:cNvPr>
          <p:cNvPicPr>
            <a:picLocks noChangeAspect="1"/>
          </p:cNvPicPr>
          <p:nvPr/>
        </p:nvPicPr>
        <p:blipFill rotWithShape="1">
          <a:blip r:embed="rId2"/>
          <a:srcRect t="1907"/>
          <a:stretch/>
        </p:blipFill>
        <p:spPr>
          <a:xfrm>
            <a:off x="271393" y="861392"/>
            <a:ext cx="10350500" cy="5593554"/>
          </a:xfrm>
          <a:prstGeom prst="rect">
            <a:avLst/>
          </a:prstGeom>
        </p:spPr>
      </p:pic>
    </p:spTree>
    <p:extLst>
      <p:ext uri="{BB962C8B-B14F-4D97-AF65-F5344CB8AC3E}">
        <p14:creationId xmlns:p14="http://schemas.microsoft.com/office/powerpoint/2010/main" val="44785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0E76-0F0E-DBC6-7290-32A9CF6730FA}"/>
              </a:ext>
            </a:extLst>
          </p:cNvPr>
          <p:cNvSpPr>
            <a:spLocks noGrp="1"/>
          </p:cNvSpPr>
          <p:nvPr>
            <p:ph type="title"/>
          </p:nvPr>
        </p:nvSpPr>
        <p:spPr/>
        <p:txBody>
          <a:bodyPr/>
          <a:lstStyle/>
          <a:p>
            <a:r>
              <a:rPr lang="en-US" dirty="0"/>
              <a:t>How to mechanistically prove the </a:t>
            </a:r>
            <a:r>
              <a:rPr lang="en-US" dirty="0" err="1"/>
              <a:t>FcR</a:t>
            </a:r>
            <a:r>
              <a:rPr lang="en-US" dirty="0"/>
              <a:t> important?</a:t>
            </a:r>
          </a:p>
        </p:txBody>
      </p:sp>
      <p:sp>
        <p:nvSpPr>
          <p:cNvPr id="3" name="Content Placeholder 2">
            <a:extLst>
              <a:ext uri="{FF2B5EF4-FFF2-40B4-BE49-F238E27FC236}">
                <a16:creationId xmlns:a16="http://schemas.microsoft.com/office/drawing/2014/main" id="{185A7460-500D-14FA-2700-FC0D68DB475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981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1776-1DD1-5BD6-F11C-72E00517BE53}"/>
              </a:ext>
            </a:extLst>
          </p:cNvPr>
          <p:cNvSpPr>
            <a:spLocks noGrp="1"/>
          </p:cNvSpPr>
          <p:nvPr>
            <p:ph type="title"/>
          </p:nvPr>
        </p:nvSpPr>
        <p:spPr/>
        <p:txBody>
          <a:bodyPr/>
          <a:lstStyle/>
          <a:p>
            <a:endParaRPr lang="en-US"/>
          </a:p>
        </p:txBody>
      </p:sp>
      <p:pic>
        <p:nvPicPr>
          <p:cNvPr id="5" name="Content Placeholder 4" descr="Diagram, schematic&#10;&#10;Description automatically generated">
            <a:extLst>
              <a:ext uri="{FF2B5EF4-FFF2-40B4-BE49-F238E27FC236}">
                <a16:creationId xmlns:a16="http://schemas.microsoft.com/office/drawing/2014/main" id="{ED8BF44D-39C0-CE7E-3D94-7290180183F3}"/>
              </a:ext>
            </a:extLst>
          </p:cNvPr>
          <p:cNvPicPr>
            <a:picLocks noGrp="1" noChangeAspect="1"/>
          </p:cNvPicPr>
          <p:nvPr>
            <p:ph idx="1"/>
          </p:nvPr>
        </p:nvPicPr>
        <p:blipFill>
          <a:blip r:embed="rId2"/>
          <a:stretch>
            <a:fillRect/>
          </a:stretch>
        </p:blipFill>
        <p:spPr>
          <a:xfrm>
            <a:off x="970721" y="2141295"/>
            <a:ext cx="9377337" cy="2987295"/>
          </a:xfrm>
        </p:spPr>
      </p:pic>
    </p:spTree>
    <p:extLst>
      <p:ext uri="{BB962C8B-B14F-4D97-AF65-F5344CB8AC3E}">
        <p14:creationId xmlns:p14="http://schemas.microsoft.com/office/powerpoint/2010/main" val="131334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SARS-CoV-2 monocyte infection is aborted </a:t>
            </a:r>
          </a:p>
        </p:txBody>
      </p:sp>
      <p:pic>
        <p:nvPicPr>
          <p:cNvPr id="5" name="Picture 4" descr="Chart&#10;&#10;Description automatically generated">
            <a:extLst>
              <a:ext uri="{FF2B5EF4-FFF2-40B4-BE49-F238E27FC236}">
                <a16:creationId xmlns:a16="http://schemas.microsoft.com/office/drawing/2014/main" id="{0AE90BD5-056A-B0B1-1830-B3B7E1108B33}"/>
              </a:ext>
            </a:extLst>
          </p:cNvPr>
          <p:cNvPicPr>
            <a:picLocks noChangeAspect="1"/>
          </p:cNvPicPr>
          <p:nvPr/>
        </p:nvPicPr>
        <p:blipFill>
          <a:blip r:embed="rId2"/>
          <a:stretch>
            <a:fillRect/>
          </a:stretch>
        </p:blipFill>
        <p:spPr>
          <a:xfrm>
            <a:off x="838200" y="870554"/>
            <a:ext cx="5163494" cy="2374020"/>
          </a:xfrm>
          <a:prstGeom prst="rect">
            <a:avLst/>
          </a:prstGeom>
        </p:spPr>
      </p:pic>
      <p:pic>
        <p:nvPicPr>
          <p:cNvPr id="7" name="Picture 6" descr="Chart, waterfall chart&#10;&#10;Description automatically generated">
            <a:extLst>
              <a:ext uri="{FF2B5EF4-FFF2-40B4-BE49-F238E27FC236}">
                <a16:creationId xmlns:a16="http://schemas.microsoft.com/office/drawing/2014/main" id="{CFD5125C-34F9-9FD9-646A-8CFFFBB055FF}"/>
              </a:ext>
            </a:extLst>
          </p:cNvPr>
          <p:cNvPicPr>
            <a:picLocks noChangeAspect="1"/>
          </p:cNvPicPr>
          <p:nvPr/>
        </p:nvPicPr>
        <p:blipFill>
          <a:blip r:embed="rId3"/>
          <a:stretch>
            <a:fillRect/>
          </a:stretch>
        </p:blipFill>
        <p:spPr>
          <a:xfrm>
            <a:off x="732183" y="3590267"/>
            <a:ext cx="8531634" cy="2997200"/>
          </a:xfrm>
          <a:prstGeom prst="rect">
            <a:avLst/>
          </a:prstGeom>
        </p:spPr>
      </p:pic>
    </p:spTree>
    <p:extLst>
      <p:ext uri="{BB962C8B-B14F-4D97-AF65-F5344CB8AC3E}">
        <p14:creationId xmlns:p14="http://schemas.microsoft.com/office/powerpoint/2010/main" val="52185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2107-F4FC-D77D-BD5E-3ACA56DB2E58}"/>
              </a:ext>
            </a:extLst>
          </p:cNvPr>
          <p:cNvSpPr>
            <a:spLocks noGrp="1"/>
          </p:cNvSpPr>
          <p:nvPr>
            <p:ph type="title"/>
          </p:nvPr>
        </p:nvSpPr>
        <p:spPr>
          <a:xfrm>
            <a:off x="0" y="-333312"/>
            <a:ext cx="10515600" cy="1325563"/>
          </a:xfrm>
        </p:spPr>
        <p:txBody>
          <a:bodyPr>
            <a:normAutofit/>
          </a:bodyPr>
          <a:lstStyle/>
          <a:p>
            <a:r>
              <a:rPr lang="en-US" sz="3200" dirty="0"/>
              <a:t>Inflammasome Activation at the Crux of Severe COVID-19</a:t>
            </a:r>
          </a:p>
        </p:txBody>
      </p:sp>
      <p:sp>
        <p:nvSpPr>
          <p:cNvPr id="5" name="TextBox 4">
            <a:extLst>
              <a:ext uri="{FF2B5EF4-FFF2-40B4-BE49-F238E27FC236}">
                <a16:creationId xmlns:a16="http://schemas.microsoft.com/office/drawing/2014/main" id="{56069081-00BE-CE02-9A7A-2F046762EFC9}"/>
              </a:ext>
            </a:extLst>
          </p:cNvPr>
          <p:cNvSpPr txBox="1"/>
          <p:nvPr/>
        </p:nvSpPr>
        <p:spPr>
          <a:xfrm>
            <a:off x="9052560" y="6492875"/>
            <a:ext cx="3337560" cy="369332"/>
          </a:xfrm>
          <a:prstGeom prst="rect">
            <a:avLst/>
          </a:prstGeom>
          <a:noFill/>
        </p:spPr>
        <p:txBody>
          <a:bodyPr wrap="square">
            <a:spAutoFit/>
          </a:bodyPr>
          <a:lstStyle/>
          <a:p>
            <a:r>
              <a:rPr lang="en-US" dirty="0">
                <a:effectLst/>
              </a:rPr>
              <a:t>Vora et al. Nat. Rev. </a:t>
            </a:r>
            <a:r>
              <a:rPr lang="en-US" dirty="0" err="1">
                <a:effectLst/>
              </a:rPr>
              <a:t>Imm</a:t>
            </a:r>
            <a:r>
              <a:rPr lang="en-US" dirty="0">
                <a:effectLst/>
              </a:rPr>
              <a:t>. (2021)</a:t>
            </a:r>
            <a:endParaRPr lang="en-US" dirty="0"/>
          </a:p>
        </p:txBody>
      </p:sp>
      <p:pic>
        <p:nvPicPr>
          <p:cNvPr id="7" name="Picture 6">
            <a:extLst>
              <a:ext uri="{FF2B5EF4-FFF2-40B4-BE49-F238E27FC236}">
                <a16:creationId xmlns:a16="http://schemas.microsoft.com/office/drawing/2014/main" id="{1AF18EA1-43D8-7590-D18F-D4BD457E4EE3}"/>
              </a:ext>
            </a:extLst>
          </p:cNvPr>
          <p:cNvPicPr>
            <a:picLocks noChangeAspect="1"/>
          </p:cNvPicPr>
          <p:nvPr/>
        </p:nvPicPr>
        <p:blipFill>
          <a:blip r:embed="rId3"/>
          <a:stretch>
            <a:fillRect/>
          </a:stretch>
        </p:blipFill>
        <p:spPr>
          <a:xfrm>
            <a:off x="1676400" y="672794"/>
            <a:ext cx="7343230" cy="5925373"/>
          </a:xfrm>
          <a:prstGeom prst="rect">
            <a:avLst/>
          </a:prstGeom>
        </p:spPr>
      </p:pic>
    </p:spTree>
    <p:extLst>
      <p:ext uri="{BB962C8B-B14F-4D97-AF65-F5344CB8AC3E}">
        <p14:creationId xmlns:p14="http://schemas.microsoft.com/office/powerpoint/2010/main" val="349181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1A80C9F4-F6BA-762C-0200-295A56EAFA99}"/>
              </a:ext>
            </a:extLst>
          </p:cNvPr>
          <p:cNvPicPr>
            <a:picLocks noGrp="1" noChangeAspect="1"/>
          </p:cNvPicPr>
          <p:nvPr>
            <p:ph idx="1"/>
          </p:nvPr>
        </p:nvPicPr>
        <p:blipFill>
          <a:blip r:embed="rId2"/>
          <a:stretch>
            <a:fillRect/>
          </a:stretch>
        </p:blipFill>
        <p:spPr>
          <a:xfrm>
            <a:off x="743608" y="546062"/>
            <a:ext cx="10515600" cy="4093691"/>
          </a:xfrm>
        </p:spPr>
      </p:pic>
    </p:spTree>
    <p:extLst>
      <p:ext uri="{BB962C8B-B14F-4D97-AF65-F5344CB8AC3E}">
        <p14:creationId xmlns:p14="http://schemas.microsoft.com/office/powerpoint/2010/main" val="34425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1BE9-5374-AAD4-C683-A192ED1A9DC5}"/>
              </a:ext>
            </a:extLst>
          </p:cNvPr>
          <p:cNvSpPr>
            <a:spLocks noGrp="1"/>
          </p:cNvSpPr>
          <p:nvPr>
            <p:ph type="title"/>
          </p:nvPr>
        </p:nvSpPr>
        <p:spPr>
          <a:xfrm>
            <a:off x="626529" y="250825"/>
            <a:ext cx="10515600" cy="789305"/>
          </a:xfrm>
        </p:spPr>
        <p:txBody>
          <a:bodyPr>
            <a:noAutofit/>
          </a:bodyPr>
          <a:lstStyle/>
          <a:p>
            <a:r>
              <a:rPr lang="en-US" sz="2400" dirty="0"/>
              <a:t>Monocyte-driven atypical cytokine storm and aberrant neutrophil activation as key mediators of COVID-19 disease severity</a:t>
            </a:r>
          </a:p>
        </p:txBody>
      </p:sp>
      <p:sp>
        <p:nvSpPr>
          <p:cNvPr id="7" name="TextBox 6">
            <a:extLst>
              <a:ext uri="{FF2B5EF4-FFF2-40B4-BE49-F238E27FC236}">
                <a16:creationId xmlns:a16="http://schemas.microsoft.com/office/drawing/2014/main" id="{69535ED6-59E8-FAD3-39DD-0C718BD45746}"/>
              </a:ext>
            </a:extLst>
          </p:cNvPr>
          <p:cNvSpPr txBox="1"/>
          <p:nvPr/>
        </p:nvSpPr>
        <p:spPr>
          <a:xfrm>
            <a:off x="8752523" y="6488668"/>
            <a:ext cx="3523297" cy="369332"/>
          </a:xfrm>
          <a:prstGeom prst="rect">
            <a:avLst/>
          </a:prstGeom>
          <a:noFill/>
        </p:spPr>
        <p:txBody>
          <a:bodyPr wrap="square">
            <a:spAutoFit/>
          </a:bodyPr>
          <a:lstStyle/>
          <a:p>
            <a:r>
              <a:rPr lang="en-US" dirty="0" err="1">
                <a:effectLst/>
              </a:rPr>
              <a:t>Vanderbeke</a:t>
            </a:r>
            <a:r>
              <a:rPr lang="en-US" dirty="0">
                <a:effectLst/>
              </a:rPr>
              <a:t> et al. 2021. Nat Comm.</a:t>
            </a:r>
            <a:endParaRPr lang="en-US" dirty="0"/>
          </a:p>
        </p:txBody>
      </p:sp>
      <p:pic>
        <p:nvPicPr>
          <p:cNvPr id="13" name="Picture 12" descr="Chart&#10;&#10;Description automatically generated with medium confidence">
            <a:extLst>
              <a:ext uri="{FF2B5EF4-FFF2-40B4-BE49-F238E27FC236}">
                <a16:creationId xmlns:a16="http://schemas.microsoft.com/office/drawing/2014/main" id="{562BAAE7-45FC-5928-A152-F19E22683EDA}"/>
              </a:ext>
            </a:extLst>
          </p:cNvPr>
          <p:cNvPicPr>
            <a:picLocks noChangeAspect="1"/>
          </p:cNvPicPr>
          <p:nvPr/>
        </p:nvPicPr>
        <p:blipFill>
          <a:blip r:embed="rId3"/>
          <a:stretch>
            <a:fillRect/>
          </a:stretch>
        </p:blipFill>
        <p:spPr>
          <a:xfrm>
            <a:off x="958431" y="1214783"/>
            <a:ext cx="2930395" cy="3910274"/>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AA438682-4AEE-C0E7-23B2-985B80E47F6A}"/>
              </a:ext>
            </a:extLst>
          </p:cNvPr>
          <p:cNvPicPr>
            <a:picLocks noChangeAspect="1"/>
          </p:cNvPicPr>
          <p:nvPr/>
        </p:nvPicPr>
        <p:blipFill>
          <a:blip r:embed="rId4"/>
          <a:stretch>
            <a:fillRect/>
          </a:stretch>
        </p:blipFill>
        <p:spPr>
          <a:xfrm>
            <a:off x="5312550" y="976048"/>
            <a:ext cx="6408699" cy="4905903"/>
          </a:xfrm>
          <a:prstGeom prst="rect">
            <a:avLst/>
          </a:prstGeom>
        </p:spPr>
      </p:pic>
      <p:sp>
        <p:nvSpPr>
          <p:cNvPr id="17" name="TextBox 16">
            <a:extLst>
              <a:ext uri="{FF2B5EF4-FFF2-40B4-BE49-F238E27FC236}">
                <a16:creationId xmlns:a16="http://schemas.microsoft.com/office/drawing/2014/main" id="{46C5960D-DD67-4005-8DE6-ABD86B10DBE7}"/>
              </a:ext>
            </a:extLst>
          </p:cNvPr>
          <p:cNvSpPr txBox="1"/>
          <p:nvPr/>
        </p:nvSpPr>
        <p:spPr>
          <a:xfrm>
            <a:off x="0" y="6165502"/>
            <a:ext cx="8455342" cy="646331"/>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Reviewer’s question: Myeloid cells are not infected by SARS-CoV-2, yet they are highly pro-inflammatory. Please explain the basis for this in the discussion section.</a:t>
            </a:r>
          </a:p>
        </p:txBody>
      </p:sp>
    </p:spTree>
    <p:extLst>
      <p:ext uri="{BB962C8B-B14F-4D97-AF65-F5344CB8AC3E}">
        <p14:creationId xmlns:p14="http://schemas.microsoft.com/office/powerpoint/2010/main" val="3627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F641-81CB-D654-061E-80BB3CD19016}"/>
              </a:ext>
            </a:extLst>
          </p:cNvPr>
          <p:cNvSpPr>
            <a:spLocks noGrp="1"/>
          </p:cNvSpPr>
          <p:nvPr>
            <p:ph type="title"/>
          </p:nvPr>
        </p:nvSpPr>
        <p:spPr>
          <a:xfrm>
            <a:off x="411480" y="365125"/>
            <a:ext cx="5516880" cy="930275"/>
          </a:xfrm>
        </p:spPr>
        <p:txBody>
          <a:bodyPr>
            <a:normAutofit/>
          </a:bodyPr>
          <a:lstStyle/>
          <a:p>
            <a:r>
              <a:rPr lang="en-US" dirty="0"/>
              <a:t>Inflammasome</a:t>
            </a:r>
          </a:p>
        </p:txBody>
      </p:sp>
      <p:pic>
        <p:nvPicPr>
          <p:cNvPr id="5" name="Content Placeholder 4" descr="Diagram&#10;&#10;Description automatically generated">
            <a:extLst>
              <a:ext uri="{FF2B5EF4-FFF2-40B4-BE49-F238E27FC236}">
                <a16:creationId xmlns:a16="http://schemas.microsoft.com/office/drawing/2014/main" id="{6DE92202-6591-DB77-0AEE-08AB90180FB6}"/>
              </a:ext>
            </a:extLst>
          </p:cNvPr>
          <p:cNvPicPr>
            <a:picLocks noGrp="1" noChangeAspect="1"/>
          </p:cNvPicPr>
          <p:nvPr>
            <p:ph idx="1"/>
          </p:nvPr>
        </p:nvPicPr>
        <p:blipFill>
          <a:blip r:embed="rId2"/>
          <a:stretch>
            <a:fillRect/>
          </a:stretch>
        </p:blipFill>
        <p:spPr>
          <a:xfrm>
            <a:off x="5013350" y="365125"/>
            <a:ext cx="6767170" cy="5868035"/>
          </a:xfrm>
        </p:spPr>
      </p:pic>
      <p:sp>
        <p:nvSpPr>
          <p:cNvPr id="7" name="TextBox 6">
            <a:extLst>
              <a:ext uri="{FF2B5EF4-FFF2-40B4-BE49-F238E27FC236}">
                <a16:creationId xmlns:a16="http://schemas.microsoft.com/office/drawing/2014/main" id="{CFCC20F7-E305-A340-9386-EC0ABC4C45EE}"/>
              </a:ext>
            </a:extLst>
          </p:cNvPr>
          <p:cNvSpPr txBox="1"/>
          <p:nvPr/>
        </p:nvSpPr>
        <p:spPr>
          <a:xfrm>
            <a:off x="7848600" y="6492875"/>
            <a:ext cx="4343400" cy="369332"/>
          </a:xfrm>
          <a:prstGeom prst="rect">
            <a:avLst/>
          </a:prstGeom>
          <a:noFill/>
        </p:spPr>
        <p:txBody>
          <a:bodyPr wrap="square">
            <a:spAutoFit/>
          </a:bodyPr>
          <a:lstStyle/>
          <a:p>
            <a:r>
              <a:rPr lang="en-US" dirty="0"/>
              <a:t>Jeremy, Iwasaki et al. Journal of </a:t>
            </a:r>
            <a:r>
              <a:rPr lang="en-US" dirty="0" err="1"/>
              <a:t>Imm</a:t>
            </a:r>
            <a:r>
              <a:rPr lang="en-US" dirty="0"/>
              <a:t>. (2020)</a:t>
            </a:r>
          </a:p>
        </p:txBody>
      </p:sp>
    </p:spTree>
    <p:extLst>
      <p:ext uri="{BB962C8B-B14F-4D97-AF65-F5344CB8AC3E}">
        <p14:creationId xmlns:p14="http://schemas.microsoft.com/office/powerpoint/2010/main" val="62085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C5EA-5755-51F9-51BB-84D95ED2D74E}"/>
              </a:ext>
            </a:extLst>
          </p:cNvPr>
          <p:cNvSpPr>
            <a:spLocks noGrp="1"/>
          </p:cNvSpPr>
          <p:nvPr>
            <p:ph type="title"/>
          </p:nvPr>
        </p:nvSpPr>
        <p:spPr>
          <a:xfrm>
            <a:off x="838200" y="365125"/>
            <a:ext cx="10515600" cy="640715"/>
          </a:xfrm>
        </p:spPr>
        <p:txBody>
          <a:bodyPr>
            <a:normAutofit fontScale="90000"/>
          </a:bodyPr>
          <a:lstStyle/>
          <a:p>
            <a:r>
              <a:rPr lang="en-US" dirty="0" err="1"/>
              <a:t>Afucosylated</a:t>
            </a:r>
            <a:r>
              <a:rPr lang="en-US" dirty="0"/>
              <a:t> Antibodies</a:t>
            </a:r>
          </a:p>
        </p:txBody>
      </p:sp>
      <p:sp>
        <p:nvSpPr>
          <p:cNvPr id="3" name="Content Placeholder 2">
            <a:extLst>
              <a:ext uri="{FF2B5EF4-FFF2-40B4-BE49-F238E27FC236}">
                <a16:creationId xmlns:a16="http://schemas.microsoft.com/office/drawing/2014/main" id="{330169EC-2D56-1EF9-DD61-672E627260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7133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9D17-86EC-B8C0-C3BE-84CFC74DB5AF}"/>
              </a:ext>
            </a:extLst>
          </p:cNvPr>
          <p:cNvSpPr>
            <a:spLocks noGrp="1"/>
          </p:cNvSpPr>
          <p:nvPr>
            <p:ph type="title"/>
          </p:nvPr>
        </p:nvSpPr>
        <p:spPr>
          <a:xfrm>
            <a:off x="333704" y="186451"/>
            <a:ext cx="10515600" cy="315912"/>
          </a:xfrm>
        </p:spPr>
        <p:txBody>
          <a:bodyPr>
            <a:noAutofit/>
          </a:bodyPr>
          <a:lstStyle/>
          <a:p>
            <a:r>
              <a:rPr lang="en-US" sz="3200" dirty="0"/>
              <a:t>COVID-19 blood shows signs of </a:t>
            </a:r>
            <a:r>
              <a:rPr lang="en-US" sz="3200" dirty="0" err="1"/>
              <a:t>pyroptosis</a:t>
            </a:r>
            <a:endParaRPr lang="en-US" sz="3200" dirty="0"/>
          </a:p>
        </p:txBody>
      </p:sp>
      <p:pic>
        <p:nvPicPr>
          <p:cNvPr id="5" name="Picture 4" descr="Diagram, schematic&#10;&#10;Description automatically generated">
            <a:extLst>
              <a:ext uri="{FF2B5EF4-FFF2-40B4-BE49-F238E27FC236}">
                <a16:creationId xmlns:a16="http://schemas.microsoft.com/office/drawing/2014/main" id="{8323C550-BA8D-7868-488E-B841FF42DC70}"/>
              </a:ext>
            </a:extLst>
          </p:cNvPr>
          <p:cNvPicPr>
            <a:picLocks noChangeAspect="1"/>
          </p:cNvPicPr>
          <p:nvPr/>
        </p:nvPicPr>
        <p:blipFill>
          <a:blip r:embed="rId3"/>
          <a:stretch>
            <a:fillRect/>
          </a:stretch>
        </p:blipFill>
        <p:spPr>
          <a:xfrm>
            <a:off x="1576553" y="549273"/>
            <a:ext cx="7437572" cy="6122276"/>
          </a:xfrm>
          <a:prstGeom prst="rect">
            <a:avLst/>
          </a:prstGeom>
        </p:spPr>
      </p:pic>
    </p:spTree>
    <p:extLst>
      <p:ext uri="{BB962C8B-B14F-4D97-AF65-F5344CB8AC3E}">
        <p14:creationId xmlns:p14="http://schemas.microsoft.com/office/powerpoint/2010/main" val="33145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9D17-86EC-B8C0-C3BE-84CFC74DB5AF}"/>
              </a:ext>
            </a:extLst>
          </p:cNvPr>
          <p:cNvSpPr>
            <a:spLocks noGrp="1"/>
          </p:cNvSpPr>
          <p:nvPr>
            <p:ph type="title"/>
          </p:nvPr>
        </p:nvSpPr>
        <p:spPr>
          <a:xfrm>
            <a:off x="333704" y="186451"/>
            <a:ext cx="10515600" cy="315912"/>
          </a:xfrm>
        </p:spPr>
        <p:txBody>
          <a:bodyPr>
            <a:noAutofit/>
          </a:bodyPr>
          <a:lstStyle/>
          <a:p>
            <a:r>
              <a:rPr lang="en-US" sz="3200" dirty="0" err="1"/>
              <a:t>Pyroptosis</a:t>
            </a:r>
            <a:r>
              <a:rPr lang="en-US" sz="3200" dirty="0"/>
              <a:t> biomarkers correlate with COVID-19 disease severity</a:t>
            </a:r>
          </a:p>
        </p:txBody>
      </p:sp>
      <p:pic>
        <p:nvPicPr>
          <p:cNvPr id="4" name="Picture 3" descr="Chart&#10;&#10;Description automatically generated">
            <a:extLst>
              <a:ext uri="{FF2B5EF4-FFF2-40B4-BE49-F238E27FC236}">
                <a16:creationId xmlns:a16="http://schemas.microsoft.com/office/drawing/2014/main" id="{C552AB7E-0DEE-6E7F-3EDC-F5250D9B551E}"/>
              </a:ext>
            </a:extLst>
          </p:cNvPr>
          <p:cNvPicPr>
            <a:picLocks noChangeAspect="1"/>
          </p:cNvPicPr>
          <p:nvPr/>
        </p:nvPicPr>
        <p:blipFill>
          <a:blip r:embed="rId3"/>
          <a:stretch>
            <a:fillRect/>
          </a:stretch>
        </p:blipFill>
        <p:spPr>
          <a:xfrm>
            <a:off x="333704" y="1087045"/>
            <a:ext cx="11319641" cy="4390437"/>
          </a:xfrm>
          <a:prstGeom prst="rect">
            <a:avLst/>
          </a:prstGeom>
        </p:spPr>
      </p:pic>
    </p:spTree>
    <p:extLst>
      <p:ext uri="{BB962C8B-B14F-4D97-AF65-F5344CB8AC3E}">
        <p14:creationId xmlns:p14="http://schemas.microsoft.com/office/powerpoint/2010/main" val="288356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BDB5-7982-D0ED-6D69-0012DCCE8843}"/>
              </a:ext>
            </a:extLst>
          </p:cNvPr>
          <p:cNvSpPr>
            <a:spLocks noGrp="1"/>
          </p:cNvSpPr>
          <p:nvPr>
            <p:ph type="title"/>
          </p:nvPr>
        </p:nvSpPr>
        <p:spPr>
          <a:xfrm>
            <a:off x="838200" y="365125"/>
            <a:ext cx="10515600" cy="612337"/>
          </a:xfrm>
        </p:spPr>
        <p:txBody>
          <a:bodyPr>
            <a:normAutofit fontScale="90000"/>
          </a:bodyPr>
          <a:lstStyle/>
          <a:p>
            <a:r>
              <a:rPr lang="en-US" dirty="0"/>
              <a:t>Monocytes have activated inflammasomes</a:t>
            </a:r>
          </a:p>
        </p:txBody>
      </p:sp>
      <p:sp>
        <p:nvSpPr>
          <p:cNvPr id="3" name="Content Placeholder 2">
            <a:extLst>
              <a:ext uri="{FF2B5EF4-FFF2-40B4-BE49-F238E27FC236}">
                <a16:creationId xmlns:a16="http://schemas.microsoft.com/office/drawing/2014/main" id="{8A48A171-D0EA-89F0-6C7E-65A7984A67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831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2BF9-D0E1-9083-D586-9B5EE04CB965}"/>
              </a:ext>
            </a:extLst>
          </p:cNvPr>
          <p:cNvSpPr>
            <a:spLocks noGrp="1"/>
          </p:cNvSpPr>
          <p:nvPr>
            <p:ph type="title"/>
          </p:nvPr>
        </p:nvSpPr>
        <p:spPr>
          <a:xfrm>
            <a:off x="838200" y="270533"/>
            <a:ext cx="10515600" cy="315912"/>
          </a:xfrm>
        </p:spPr>
        <p:txBody>
          <a:bodyPr>
            <a:noAutofit/>
          </a:bodyPr>
          <a:lstStyle/>
          <a:p>
            <a:r>
              <a:rPr lang="en-US" sz="3200" dirty="0"/>
              <a:t>Monocytes have activated inflammasomes –ASC/FLICA </a:t>
            </a:r>
          </a:p>
        </p:txBody>
      </p:sp>
      <p:pic>
        <p:nvPicPr>
          <p:cNvPr id="5" name="Picture 4" descr="Graphical user interface&#10;&#10;Description automatically generated">
            <a:extLst>
              <a:ext uri="{FF2B5EF4-FFF2-40B4-BE49-F238E27FC236}">
                <a16:creationId xmlns:a16="http://schemas.microsoft.com/office/drawing/2014/main" id="{583CF865-8624-94B9-7B72-CD3A73D53F72}"/>
              </a:ext>
            </a:extLst>
          </p:cNvPr>
          <p:cNvPicPr>
            <a:picLocks noChangeAspect="1"/>
          </p:cNvPicPr>
          <p:nvPr/>
        </p:nvPicPr>
        <p:blipFill>
          <a:blip r:embed="rId2"/>
          <a:stretch>
            <a:fillRect/>
          </a:stretch>
        </p:blipFill>
        <p:spPr>
          <a:xfrm>
            <a:off x="545223" y="1235951"/>
            <a:ext cx="10703689" cy="4386098"/>
          </a:xfrm>
          <a:prstGeom prst="rect">
            <a:avLst/>
          </a:prstGeom>
        </p:spPr>
      </p:pic>
    </p:spTree>
    <p:extLst>
      <p:ext uri="{BB962C8B-B14F-4D97-AF65-F5344CB8AC3E}">
        <p14:creationId xmlns:p14="http://schemas.microsoft.com/office/powerpoint/2010/main" val="976406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TotalTime>
  <Words>923</Words>
  <Application>Microsoft Macintosh PowerPoint</Application>
  <PresentationFormat>Widescreen</PresentationFormat>
  <Paragraphs>41</Paragraphs>
  <Slides>18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Infected innate immune cells hint at the cause of severe COVID</vt:lpstr>
      <vt:lpstr>PowerPoint Presentation</vt:lpstr>
      <vt:lpstr>Monocyte-driven atypical cytokine storm and aberrant neutrophil activation as key mediators of COVID-19 disease severity</vt:lpstr>
      <vt:lpstr>Inflammasome</vt:lpstr>
      <vt:lpstr>Afucosylated Antibodies</vt:lpstr>
      <vt:lpstr>COVID-19 blood shows signs of pyroptosis</vt:lpstr>
      <vt:lpstr>Pyroptosis biomarkers correlate with COVID-19 disease severity</vt:lpstr>
      <vt:lpstr>Monocytes have activated inflammasomes</vt:lpstr>
      <vt:lpstr>Monocytes have activated inflammasomes –ASC/FLICA </vt:lpstr>
      <vt:lpstr>Monocytes have activated inflammasomes – GSDMD</vt:lpstr>
      <vt:lpstr>Monocytes have activated inflammasomes – NLPR3/AIM2 </vt:lpstr>
      <vt:lpstr>Monocyte infection triggers pyroptosis </vt:lpstr>
      <vt:lpstr>Lung macrophages have inflammasome specks</vt:lpstr>
      <vt:lpstr>CD16 mediates infection of opsonized virus </vt:lpstr>
      <vt:lpstr>How to mechanistically prove the FcR important?</vt:lpstr>
      <vt:lpstr>PowerPoint Presentation</vt:lpstr>
      <vt:lpstr>SARS-CoV-2 monocyte infection is aborted </vt:lpstr>
      <vt:lpstr>Inflammasome Activation at the Crux of Severe COVID-19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Infected innate immune cells hint at the cause of severe COVID</dc:title>
  <dc:creator>Minghao Gong</dc:creator>
  <cp:lastModifiedBy>Minghao Gong</cp:lastModifiedBy>
  <cp:revision>12</cp:revision>
  <dcterms:created xsi:type="dcterms:W3CDTF">2022-08-13T18:50:43Z</dcterms:created>
  <dcterms:modified xsi:type="dcterms:W3CDTF">2022-08-17T02:43:35Z</dcterms:modified>
</cp:coreProperties>
</file>